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73" r:id="rId7"/>
    <p:sldId id="270" r:id="rId8"/>
    <p:sldId id="281" r:id="rId9"/>
    <p:sldId id="282" r:id="rId10"/>
    <p:sldId id="261" r:id="rId11"/>
    <p:sldId id="283" r:id="rId12"/>
    <p:sldId id="287" r:id="rId13"/>
    <p:sldId id="284" r:id="rId14"/>
    <p:sldId id="288" r:id="rId15"/>
    <p:sldId id="285" r:id="rId16"/>
    <p:sldId id="286" r:id="rId17"/>
    <p:sldId id="289" r:id="rId18"/>
    <p:sldId id="262" r:id="rId19"/>
    <p:sldId id="277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4" r:id="rId34"/>
    <p:sldId id="305" r:id="rId35"/>
    <p:sldId id="303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9" r:id="rId49"/>
    <p:sldId id="320" r:id="rId50"/>
    <p:sldId id="321" r:id="rId51"/>
    <p:sldId id="322" r:id="rId52"/>
    <p:sldId id="323" r:id="rId53"/>
    <p:sldId id="278" r:id="rId54"/>
    <p:sldId id="279" r:id="rId55"/>
    <p:sldId id="280" r:id="rId56"/>
    <p:sldId id="272" r:id="rId57"/>
    <p:sldId id="271" r:id="rId58"/>
  </p:sldIdLst>
  <p:sldSz cx="12192000" cy="6858000"/>
  <p:notesSz cx="6858000" cy="9144000"/>
  <p:embeddedFontLst>
    <p:embeddedFont>
      <p:font typeface="a아시아헤드3" panose="02020600000000000000" pitchFamily="18" charset="-127"/>
      <p:regular r:id="rId60"/>
    </p:embeddedFont>
    <p:embeddedFont>
      <p:font typeface="a뉴고딕M" panose="02020600000000000000" pitchFamily="18" charset="-127"/>
      <p:regular r:id="rId61"/>
    </p:embeddedFont>
    <p:embeddedFont>
      <p:font typeface="a드림고딕4" panose="02020600000000000000" pitchFamily="18" charset="-127"/>
      <p:regular r:id="rId62"/>
    </p:embeddedFont>
    <p:embeddedFont>
      <p:font typeface="a드림고딕2" panose="02020600000000000000" pitchFamily="18" charset="-127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야놀자 야체 B" panose="02020603020101020101" pitchFamily="18" charset="-127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영관" initials="정영" lastIdx="1" clrIdx="0">
    <p:extLst>
      <p:ext uri="{19B8F6BF-5375-455C-9EA6-DF929625EA0E}">
        <p15:presenceInfo xmlns:p15="http://schemas.microsoft.com/office/powerpoint/2012/main" userId="bb2ab6c22fa62d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000000"/>
    <a:srgbClr val="F2F2F2"/>
    <a:srgbClr val="222A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424" autoAdjust="0"/>
  </p:normalViewPr>
  <p:slideViewPr>
    <p:cSldViewPr snapToGrid="0">
      <p:cViewPr varScale="1">
        <p:scale>
          <a:sx n="109" d="100"/>
          <a:sy n="109" d="100"/>
        </p:scale>
        <p:origin x="702" y="3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6FCEC-4A12-4508-8C52-6C3E1C213062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FC9F3-779F-41C9-BCC5-DF2A3DBE8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0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FC9F3-779F-41C9-BCC5-DF2A3DBE80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3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FC9F3-779F-41C9-BCC5-DF2A3DBE80F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94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16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07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682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1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07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961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36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4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6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1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97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F9DA0-2317-40BE-9E8B-AE3F20AEAEA3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F9049-CF4A-43C8-9DA2-2116D6D237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203.241.246.114:3030/client_CR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203.241.246.114:3030/plotly_c_ml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203.241.246.114:3030/client_DB_c_cr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203.241.246.114:3030/client_CR.html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hyperlink" Target="http://203.241.246.114:3030/client_DB_c_cr.html" TargetMode="External"/><Relationship Id="rId4" Type="http://schemas.openxmlformats.org/officeDocument/2006/relationships/hyperlink" Target="http://203.241.246.114:3030/plotly_c_ml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swarthyPig/Raspberry-Pi_DHT22_Weather_Station_with_AI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8281"/>
            <a:ext cx="12192000" cy="732628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-397943"/>
            <a:ext cx="12192000" cy="7326281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55" y="1178842"/>
            <a:ext cx="3858888" cy="3981951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4432737" y="1531597"/>
            <a:ext cx="3326523" cy="3326523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43458" y="2858530"/>
            <a:ext cx="4505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err="1" smtClean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IoT</a:t>
            </a:r>
            <a:r>
              <a:rPr lang="en-US" altLang="ko-KR" sz="3200" dirty="0" smtClean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-AI </a:t>
            </a:r>
            <a:r>
              <a:rPr lang="en-US" altLang="ko-KR" sz="32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weather </a:t>
            </a:r>
            <a:r>
              <a:rPr lang="en-US" altLang="ko-KR" sz="3200" dirty="0" smtClean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station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With Raspberry Pi</a:t>
            </a:r>
            <a:endParaRPr lang="en-US" altLang="ko-KR" dirty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06125" y="3523759"/>
            <a:ext cx="407658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06126" y="5562790"/>
            <a:ext cx="22076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지도교수 </a:t>
            </a:r>
            <a:r>
              <a:rPr lang="en-US" altLang="ko-KR" sz="1400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이상훈 </a:t>
            </a:r>
            <a:r>
              <a:rPr lang="ko-KR" altLang="en-US" sz="1400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교수님</a:t>
            </a:r>
            <a:endParaRPr lang="en-US" altLang="ko-KR" sz="1400" dirty="0">
              <a:solidFill>
                <a:schemeClr val="bg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20141203 </a:t>
            </a:r>
            <a:r>
              <a:rPr lang="ko-KR" altLang="en-US" sz="1400" dirty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박현승</a:t>
            </a:r>
            <a:endParaRPr lang="en-US" altLang="ko-KR" sz="1400" dirty="0">
              <a:solidFill>
                <a:schemeClr val="bg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  <a:p>
            <a:pPr algn="ctr"/>
            <a:r>
              <a:rPr lang="en-US" altLang="ko-KR" sz="1400" spc="50" dirty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20141217 </a:t>
            </a:r>
            <a:r>
              <a:rPr lang="ko-KR" altLang="en-US" sz="1400" spc="50" dirty="0" smtClean="0">
                <a:solidFill>
                  <a:schemeClr val="bg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정영관</a:t>
            </a:r>
            <a:endParaRPr lang="ko-KR" altLang="en-US" sz="1400" spc="50" dirty="0">
              <a:solidFill>
                <a:schemeClr val="bg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2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9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scrape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57" y="1705337"/>
            <a:ext cx="3016163" cy="503836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80116" y="3229164"/>
            <a:ext cx="49852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Module import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</a:t>
            </a:r>
            <a:r>
              <a:rPr lang="en-US" altLang="ko-KR" dirty="0" smtClean="0"/>
              <a:t>et socket </a:t>
            </a:r>
            <a:r>
              <a:rPr lang="en-US" altLang="ko-KR" dirty="0" smtClean="0"/>
              <a:t>running </a:t>
            </a:r>
            <a:r>
              <a:rPr lang="en-US" altLang="ko-KR" dirty="0" smtClean="0"/>
              <a:t>port </a:t>
            </a:r>
            <a:r>
              <a:rPr lang="en-US" altLang="ko-KR" dirty="0" smtClean="0"/>
              <a:t>3000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MongoDB connect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MongoDB schema</a:t>
            </a:r>
            <a:r>
              <a:rPr lang="en-US" altLang="ko-KR" dirty="0"/>
              <a:t> </a:t>
            </a:r>
            <a:r>
              <a:rPr lang="en-US" altLang="ko-KR" dirty="0" smtClean="0"/>
              <a:t>Definition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Promise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06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9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scrape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56" y="1705337"/>
            <a:ext cx="4978889" cy="5060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15553" y="4046848"/>
            <a:ext cx="439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 </a:t>
            </a:r>
            <a:r>
              <a:rPr lang="en-US" altLang="ko-KR" dirty="0" smtClean="0"/>
              <a:t>Temperature</a:t>
            </a:r>
            <a:r>
              <a:rPr lang="en-US" altLang="ko-KR" dirty="0" smtClean="0"/>
              <a:t>, Humidity </a:t>
            </a:r>
            <a:r>
              <a:rPr lang="en-US" altLang="ko-KR" dirty="0" smtClean="0"/>
              <a:t>data scraping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81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78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Correlation Coefficient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2116266"/>
            <a:ext cx="9004627" cy="323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9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scrape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57" y="1705337"/>
            <a:ext cx="5471553" cy="49380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4843" y="3989709"/>
            <a:ext cx="498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Get the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14562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9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scrape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59062" y="2662368"/>
            <a:ext cx="5565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ML</a:t>
            </a:r>
            <a:r>
              <a:rPr lang="ko-KR" altLang="en-US" dirty="0" smtClean="0"/>
              <a:t>모듈인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sklearn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keras</a:t>
            </a:r>
            <a:r>
              <a:rPr lang="ko-KR" altLang="en-US" dirty="0" smtClean="0"/>
              <a:t>을 사용하여 </a:t>
            </a:r>
            <a:endParaRPr lang="en-US" altLang="ko-KR" dirty="0" smtClean="0"/>
          </a:p>
          <a:p>
            <a:r>
              <a:rPr lang="ko-KR" altLang="en-US" dirty="0" smtClean="0"/>
              <a:t>   진행하였습니다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각 모델의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bias</a:t>
            </a:r>
            <a:r>
              <a:rPr lang="ko-KR" altLang="en-US" dirty="0" smtClean="0"/>
              <a:t>를 구하여 </a:t>
            </a:r>
            <a:r>
              <a:rPr lang="ko-KR" altLang="en-US" dirty="0" smtClean="0"/>
              <a:t>쾌적도값 </a:t>
            </a:r>
            <a:r>
              <a:rPr lang="ko-KR" altLang="en-US" dirty="0" smtClean="0"/>
              <a:t>구함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</a:p>
          <a:p>
            <a:r>
              <a:rPr lang="en-US" altLang="ko-KR" dirty="0" smtClean="0"/>
              <a:t>-  CR = W[0]*T + W[1]*H + b</a:t>
            </a:r>
          </a:p>
          <a:p>
            <a:endParaRPr lang="en-US" altLang="ko-KR" dirty="0"/>
          </a:p>
          <a:p>
            <a:r>
              <a:rPr lang="en-US" altLang="ko-KR" dirty="0" smtClean="0"/>
              <a:t>-  </a:t>
            </a:r>
            <a:r>
              <a:rPr lang="en-US" altLang="ko-KR" dirty="0"/>
              <a:t>Socket </a:t>
            </a:r>
            <a:r>
              <a:rPr lang="en-US" altLang="ko-KR" dirty="0" smtClean="0"/>
              <a:t>connect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2116266"/>
            <a:ext cx="5854132" cy="39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8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9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scrape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49746" y="2311592"/>
            <a:ext cx="61784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 </a:t>
            </a:r>
            <a:r>
              <a:rPr lang="en-US" altLang="ko-KR" dirty="0" err="1" smtClean="0"/>
              <a:t>setInterval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사용하여 </a:t>
            </a:r>
            <a:r>
              <a:rPr lang="en-US" altLang="ko-KR" dirty="0" smtClean="0"/>
              <a:t>6</a:t>
            </a:r>
            <a:r>
              <a:rPr lang="ko-KR" altLang="en-US" dirty="0" smtClean="0"/>
              <a:t>초마다 한번씩 실행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MongoDB save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Async</a:t>
            </a:r>
            <a:r>
              <a:rPr lang="en-US" altLang="ko-KR" dirty="0" smtClean="0"/>
              <a:t>/await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Asynchronous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date, temperature, humidity data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mongoDB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correlation </a:t>
            </a:r>
            <a:r>
              <a:rPr lang="en-US" altLang="ko-KR" dirty="0" smtClean="0"/>
              <a:t>coefficient </a:t>
            </a:r>
            <a:r>
              <a:rPr lang="ko-KR" altLang="en-US" dirty="0" smtClean="0"/>
              <a:t>계산을 위해 온</a:t>
            </a:r>
            <a:r>
              <a:rPr lang="en-US" altLang="ko-KR" dirty="0" smtClean="0"/>
              <a:t>,</a:t>
            </a:r>
            <a:r>
              <a:rPr lang="ko-KR" altLang="en-US" dirty="0" smtClean="0"/>
              <a:t>습도 데이터 </a:t>
            </a:r>
            <a:endParaRPr lang="en-US" altLang="ko-KR" dirty="0"/>
          </a:p>
          <a:p>
            <a:r>
              <a:rPr lang="ko-KR" altLang="en-US" dirty="0" smtClean="0"/>
              <a:t>   에 노이즈 추가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  correlation </a:t>
            </a:r>
            <a:r>
              <a:rPr lang="en-US" altLang="ko-KR" dirty="0"/>
              <a:t>coefficient </a:t>
            </a:r>
            <a:r>
              <a:rPr lang="ko-KR" altLang="en-US" dirty="0" smtClean="0"/>
              <a:t>계산은 </a:t>
            </a:r>
            <a:r>
              <a:rPr lang="en-US" altLang="ko-KR" dirty="0" smtClean="0"/>
              <a:t>sliding Window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3</a:t>
            </a:r>
            <a:r>
              <a:rPr lang="ko-KR" altLang="en-US" dirty="0" smtClean="0"/>
              <a:t>초마다 한번씩 </a:t>
            </a:r>
            <a:r>
              <a:rPr lang="en-US" altLang="ko-KR" dirty="0" smtClean="0"/>
              <a:t>socket</a:t>
            </a:r>
            <a:r>
              <a:rPr lang="ko-KR" altLang="en-US" dirty="0" smtClean="0"/>
              <a:t>으로 전송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MongoDB</a:t>
            </a:r>
            <a:r>
              <a:rPr lang="ko-KR" altLang="en-US" dirty="0" smtClean="0"/>
              <a:t>에 데이터 저장</a:t>
            </a:r>
            <a:endParaRPr lang="en-US" altLang="ko-K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7" y="1890345"/>
            <a:ext cx="5258226" cy="47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0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Scrape(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실행결과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7" y="2400299"/>
            <a:ext cx="5738899" cy="3024555"/>
          </a:xfrm>
          <a:prstGeom prst="rect">
            <a:avLst/>
          </a:prstGeom>
          <a:ln>
            <a:solidFill>
              <a:srgbClr val="0D0D0D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80" y="2400299"/>
            <a:ext cx="5767982" cy="3039882"/>
          </a:xfrm>
          <a:prstGeom prst="rect">
            <a:avLst/>
          </a:prstGeom>
          <a:ln>
            <a:solidFill>
              <a:srgbClr val="0D0D0D"/>
            </a:solidFill>
          </a:ln>
        </p:spPr>
      </p:pic>
    </p:spTree>
    <p:extLst>
      <p:ext uri="{BB962C8B-B14F-4D97-AF65-F5344CB8AC3E}">
        <p14:creationId xmlns:p14="http://schemas.microsoft.com/office/powerpoint/2010/main" val="325920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16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301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Express-generator(www)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570363" y="3931784"/>
            <a:ext cx="351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S</a:t>
            </a:r>
            <a:r>
              <a:rPr lang="en-US" altLang="ko-KR" dirty="0" smtClean="0"/>
              <a:t>et express sever port 3030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57" y="1948605"/>
            <a:ext cx="4440847" cy="433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318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Express-generator(app.js)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2523178"/>
            <a:ext cx="5715798" cy="8668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4207915"/>
            <a:ext cx="5715798" cy="8764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14425" y="2771960"/>
            <a:ext cx="29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Set </a:t>
            </a:r>
            <a:r>
              <a:rPr lang="en-US" altLang="ko-KR" dirty="0" smtClean="0"/>
              <a:t>CORS and router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414425" y="4461460"/>
            <a:ext cx="230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Set </a:t>
            </a:r>
            <a:r>
              <a:rPr lang="en-US" altLang="ko-KR" dirty="0"/>
              <a:t>r</a:t>
            </a:r>
            <a:r>
              <a:rPr lang="en-US" altLang="ko-KR" dirty="0" smtClean="0"/>
              <a:t>outer path</a:t>
            </a:r>
          </a:p>
        </p:txBody>
      </p:sp>
    </p:spTree>
    <p:extLst>
      <p:ext uri="{BB962C8B-B14F-4D97-AF65-F5344CB8AC3E}">
        <p14:creationId xmlns:p14="http://schemas.microsoft.com/office/powerpoint/2010/main" val="28020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2611" y="1336005"/>
            <a:ext cx="495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Cors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(</a:t>
            </a:r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 Cross-Origin Resource 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Sharing ) 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란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?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52" y="2116266"/>
            <a:ext cx="9233521" cy="41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815"/>
            <a:ext cx="12192000" cy="265221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10" idx="6"/>
          </p:cNvCxnSpPr>
          <p:nvPr/>
        </p:nvCxnSpPr>
        <p:spPr>
          <a:xfrm flipV="1">
            <a:off x="1593301" y="466006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438224" y="458253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295574" y="458252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52924" y="458252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867624" y="458252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25762" y="3704602"/>
            <a:ext cx="1969812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개발 도구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45556" y="3735828"/>
            <a:ext cx="1969812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rgbClr val="21212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CONTENTS </a:t>
            </a:r>
            <a:r>
              <a:rPr lang="en-US" altLang="ko-KR" sz="1050" dirty="0" smtClean="0">
                <a:solidFill>
                  <a:srgbClr val="21212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C</a:t>
            </a:r>
            <a:endParaRPr lang="en-US" altLang="ko-KR" sz="1050" dirty="0">
              <a:solidFill>
                <a:srgbClr val="21212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소스 설명</a:t>
            </a:r>
            <a:endParaRPr lang="en-US" altLang="ko-KR" sz="1200" b="1" dirty="0">
              <a:solidFill>
                <a:srgbClr val="0D0D0D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07280" y="1675674"/>
            <a:ext cx="2258069" cy="9867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010272" y="459133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0651799" y="457863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88206" y="5003821"/>
            <a:ext cx="1969812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rgbClr val="21212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CONTENTS </a:t>
            </a:r>
            <a:r>
              <a:rPr lang="en-US" altLang="ko-KR" sz="1050" dirty="0" smtClean="0">
                <a:solidFill>
                  <a:srgbClr val="21212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B</a:t>
            </a:r>
            <a:endParaRPr lang="en-US" altLang="ko-KR" sz="1050" dirty="0">
              <a:solidFill>
                <a:srgbClr val="21212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부품 설명</a:t>
            </a:r>
            <a:endParaRPr lang="en-US" altLang="ko-KR" sz="1200" b="1" dirty="0">
              <a:solidFill>
                <a:srgbClr val="0D0D0D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02904" y="5058950"/>
            <a:ext cx="1969812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rgbClr val="21212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CONTENTS </a:t>
            </a:r>
            <a:r>
              <a:rPr lang="en-US" altLang="ko-KR" sz="1050" dirty="0" smtClean="0">
                <a:solidFill>
                  <a:srgbClr val="21212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D</a:t>
            </a:r>
            <a:endParaRPr lang="en-US" altLang="ko-KR" sz="1050" dirty="0">
              <a:solidFill>
                <a:srgbClr val="21212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시연 </a:t>
            </a:r>
            <a:r>
              <a:rPr lang="en-US" altLang="ko-KR" sz="1200" b="1" dirty="0" smtClean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&amp; </a:t>
            </a:r>
            <a:r>
              <a:rPr lang="ko-KR" altLang="en-US" sz="1200" b="1" dirty="0" smtClean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테스트</a:t>
            </a:r>
            <a:endParaRPr lang="en-US" altLang="ko-KR" sz="1200" b="1" dirty="0">
              <a:solidFill>
                <a:srgbClr val="0D0D0D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60256" y="3735828"/>
            <a:ext cx="1969812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rgbClr val="21212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CONTENTS E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향후 계획</a:t>
            </a:r>
            <a:endParaRPr lang="en-US" altLang="ko-KR" sz="1200" b="1" dirty="0">
              <a:solidFill>
                <a:srgbClr val="0D0D0D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945162" y="5046247"/>
            <a:ext cx="1969812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rgbClr val="21212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CONTENTS </a:t>
            </a:r>
            <a:r>
              <a:rPr lang="en-US" altLang="ko-KR" sz="1050" dirty="0" smtClean="0">
                <a:solidFill>
                  <a:srgbClr val="212121"/>
                </a:solidFill>
                <a:latin typeface="a뉴고딕M" panose="02020600000000000000" pitchFamily="18" charset="-127"/>
                <a:ea typeface="a뉴고딕M" panose="02020600000000000000" pitchFamily="18" charset="-127"/>
              </a:rPr>
              <a:t>F</a:t>
            </a:r>
            <a:endParaRPr lang="en-US" altLang="ko-KR" sz="1050" dirty="0">
              <a:solidFill>
                <a:srgbClr val="212121"/>
              </a:solidFill>
              <a:latin typeface="a뉴고딕M" panose="02020600000000000000" pitchFamily="18" charset="-127"/>
              <a:ea typeface="a뉴고딕M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Q &amp; A</a:t>
            </a:r>
            <a:endParaRPr lang="en-US" altLang="ko-KR" sz="1200" b="1" dirty="0">
              <a:solidFill>
                <a:srgbClr val="0D0D0D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856546" y="1912411"/>
            <a:ext cx="407658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33278" y="1926772"/>
            <a:ext cx="1806072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CONTENTS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19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29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Routes(index_c.js)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81329" y="3217070"/>
            <a:ext cx="481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 </a:t>
            </a:r>
            <a:r>
              <a:rPr lang="en-US" altLang="ko-KR" dirty="0" smtClean="0"/>
              <a:t>MongoDB </a:t>
            </a:r>
            <a:r>
              <a:rPr lang="en-US" altLang="ko-KR" dirty="0" smtClean="0"/>
              <a:t>connect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Created </a:t>
            </a:r>
            <a:r>
              <a:rPr lang="en-US" altLang="ko-KR" dirty="0" err="1" smtClean="0"/>
              <a:t>mongoDB</a:t>
            </a:r>
            <a:r>
              <a:rPr lang="en-US" altLang="ko-KR" dirty="0" smtClean="0"/>
              <a:t> object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DB name is ‘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’, collection name is ‘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’</a:t>
            </a:r>
          </a:p>
          <a:p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Define schema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1836067"/>
            <a:ext cx="4568293" cy="47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29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Routes(index_c.js)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77609" y="3660763"/>
            <a:ext cx="656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모든 </a:t>
            </a:r>
            <a:r>
              <a:rPr lang="en-US" altLang="ko-KR" dirty="0" err="1" smtClean="0"/>
              <a:t>mongoDB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로직을 </a:t>
            </a:r>
            <a:r>
              <a:rPr lang="en-US" altLang="ko-KR" dirty="0" err="1"/>
              <a:t>Async</a:t>
            </a:r>
            <a:r>
              <a:rPr lang="en-US" altLang="ko-KR" dirty="0"/>
              <a:t>/await </a:t>
            </a:r>
            <a:r>
              <a:rPr lang="ko-KR" altLang="en-US" dirty="0"/>
              <a:t>로 </a:t>
            </a:r>
            <a:r>
              <a:rPr lang="en-US" altLang="ko-KR" dirty="0"/>
              <a:t>Asynchronous </a:t>
            </a:r>
            <a:r>
              <a:rPr lang="ko-KR" altLang="en-US" dirty="0"/>
              <a:t>처리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(‘/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로 접속하면 </a:t>
            </a:r>
            <a:r>
              <a:rPr lang="en-US" altLang="ko-KR" dirty="0" err="1" smtClean="0"/>
              <a:t>mongoDB</a:t>
            </a:r>
            <a:r>
              <a:rPr lang="ko-KR" altLang="en-US" dirty="0" smtClean="0"/>
              <a:t>에 접근 </a:t>
            </a:r>
            <a:r>
              <a:rPr lang="en-US" altLang="ko-KR" dirty="0" smtClean="0"/>
              <a:t>–&gt;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collections 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r>
              <a:rPr lang="en-US" altLang="ko-KR" dirty="0" smtClean="0"/>
              <a:t>   (date</a:t>
            </a:r>
            <a:r>
              <a:rPr lang="en-US" altLang="ko-KR" dirty="0"/>
              <a:t>, temperature, </a:t>
            </a:r>
            <a:r>
              <a:rPr lang="en-US" altLang="ko-KR" dirty="0" smtClean="0"/>
              <a:t>humidity) data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</a:t>
            </a:r>
            <a:r>
              <a:rPr lang="ko-KR" altLang="en-US" dirty="0" smtClean="0"/>
              <a:t>받음</a:t>
            </a:r>
            <a:endParaRPr lang="en-US" altLang="ko-KR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1886761"/>
            <a:ext cx="4042314" cy="47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38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Routes(index_cr.js)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1890346"/>
            <a:ext cx="3514776" cy="48603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7652" y="3027867"/>
            <a:ext cx="6420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Set router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MongoDB connect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Created </a:t>
            </a:r>
            <a:r>
              <a:rPr lang="en-US" altLang="ko-KR" dirty="0" err="1" smtClean="0"/>
              <a:t>mongoDB</a:t>
            </a:r>
            <a:r>
              <a:rPr lang="en-US" altLang="ko-KR" dirty="0" smtClean="0"/>
              <a:t> object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DB name is ‘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’, collection name is ‘</a:t>
            </a:r>
            <a:r>
              <a:rPr lang="en-US" altLang="ko-KR" dirty="0" err="1" smtClean="0"/>
              <a:t>cr</a:t>
            </a:r>
            <a:r>
              <a:rPr lang="en-US" altLang="ko-KR" dirty="0" smtClean="0"/>
              <a:t>’</a:t>
            </a:r>
          </a:p>
          <a:p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Define schema </a:t>
            </a:r>
          </a:p>
        </p:txBody>
      </p:sp>
    </p:spTree>
    <p:extLst>
      <p:ext uri="{BB962C8B-B14F-4D97-AF65-F5344CB8AC3E}">
        <p14:creationId xmlns:p14="http://schemas.microsoft.com/office/powerpoint/2010/main" val="287331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38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Routes(index_cr.js)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76445" y="3269902"/>
            <a:ext cx="7148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모든 </a:t>
            </a:r>
            <a:r>
              <a:rPr lang="en-US" altLang="ko-KR" dirty="0" err="1" smtClean="0"/>
              <a:t>mongoDB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로직을 </a:t>
            </a:r>
            <a:r>
              <a:rPr lang="en-US" altLang="ko-KR" dirty="0" err="1"/>
              <a:t>Async</a:t>
            </a:r>
            <a:r>
              <a:rPr lang="en-US" altLang="ko-KR" dirty="0"/>
              <a:t>/await </a:t>
            </a:r>
            <a:r>
              <a:rPr lang="ko-KR" altLang="en-US" dirty="0"/>
              <a:t>로 </a:t>
            </a:r>
            <a:r>
              <a:rPr lang="en-US" altLang="ko-KR" dirty="0" smtClean="0"/>
              <a:t>synchronous </a:t>
            </a:r>
            <a:r>
              <a:rPr lang="ko-KR" altLang="en-US" dirty="0"/>
              <a:t>처리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(‘/’)</a:t>
            </a:r>
            <a:r>
              <a:rPr lang="ko-KR" altLang="en-US" dirty="0" smtClean="0"/>
              <a:t>로 접속하면 평가페이지로 부터 받은 데이터를 </a:t>
            </a:r>
            <a:r>
              <a:rPr lang="en-US" altLang="ko-KR" dirty="0" err="1" smtClean="0"/>
              <a:t>queryString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받아서 </a:t>
            </a:r>
            <a:r>
              <a:rPr lang="en-US" altLang="ko-KR" dirty="0" err="1" smtClean="0"/>
              <a:t>mongoDB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(‘/</a:t>
            </a:r>
            <a:r>
              <a:rPr lang="en-US" altLang="ko-KR" dirty="0" err="1" smtClean="0"/>
              <a:t>cr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로 접속하면 </a:t>
            </a:r>
            <a:r>
              <a:rPr lang="en-US" altLang="ko-KR" dirty="0" err="1"/>
              <a:t>mongoDB</a:t>
            </a:r>
            <a:r>
              <a:rPr lang="ko-KR" altLang="en-US" dirty="0"/>
              <a:t>에 접근 </a:t>
            </a:r>
            <a:r>
              <a:rPr lang="en-US" altLang="ko-KR" dirty="0"/>
              <a:t>–&gt; </a:t>
            </a:r>
            <a:r>
              <a:rPr lang="en-US" altLang="ko-KR" dirty="0" err="1" smtClean="0"/>
              <a:t>cr</a:t>
            </a:r>
            <a:r>
              <a:rPr lang="en-US" altLang="ko-KR" dirty="0" smtClean="0"/>
              <a:t> </a:t>
            </a:r>
            <a:r>
              <a:rPr lang="en-US" altLang="ko-KR" dirty="0"/>
              <a:t>collections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 smtClean="0"/>
              <a:t>    data</a:t>
            </a:r>
            <a:r>
              <a:rPr lang="ko-KR" altLang="en-US" dirty="0"/>
              <a:t>를 </a:t>
            </a:r>
            <a:r>
              <a:rPr lang="en-US" altLang="ko-KR" dirty="0" err="1"/>
              <a:t>json</a:t>
            </a:r>
            <a:r>
              <a:rPr lang="ko-KR" altLang="en-US" dirty="0"/>
              <a:t>형식으로 </a:t>
            </a:r>
            <a:r>
              <a:rPr lang="ko-KR" altLang="en-US" dirty="0" smtClean="0"/>
              <a:t>받음</a:t>
            </a:r>
            <a:endParaRPr lang="en-US" altLang="ko-K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1784839"/>
            <a:ext cx="4239326" cy="50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Page(client_CR.html)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81701" y="3037632"/>
            <a:ext cx="5975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사용자의 </a:t>
            </a:r>
            <a:r>
              <a:rPr lang="ko-KR" altLang="en-US" dirty="0" smtClean="0"/>
              <a:t>쾌적도 값을 입력 받을 수 있는 평가 페이지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get method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f</a:t>
            </a:r>
            <a:r>
              <a:rPr lang="en-US" altLang="ko-KR" dirty="0" smtClean="0"/>
              <a:t>orm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만듬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데이터는 쾌적도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나이대로 구성됨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제출 버튼을 누르면 페이지가 </a:t>
            </a:r>
            <a:r>
              <a:rPr lang="en-US" altLang="ko-KR" dirty="0" smtClean="0"/>
              <a:t>(‘</a:t>
            </a:r>
            <a:r>
              <a:rPr lang="en-US" altLang="ko-KR" dirty="0"/>
              <a:t>/</a:t>
            </a:r>
            <a:r>
              <a:rPr lang="en-US" altLang="ko-KR" dirty="0" err="1" smtClean="0"/>
              <a:t>cr_value</a:t>
            </a:r>
            <a:r>
              <a:rPr lang="en-US" altLang="ko-KR" dirty="0" smtClean="0"/>
              <a:t>’) </a:t>
            </a:r>
            <a:r>
              <a:rPr lang="ko-KR" altLang="en-US" dirty="0" smtClean="0"/>
              <a:t>변경되면서 평가한 값이 </a:t>
            </a:r>
            <a:r>
              <a:rPr lang="en-US" altLang="ko-KR" dirty="0" smtClean="0"/>
              <a:t>get</a:t>
            </a:r>
            <a:r>
              <a:rPr lang="ko-KR" altLang="en-US" dirty="0"/>
              <a:t> 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방식의 </a:t>
            </a:r>
            <a:r>
              <a:rPr lang="en-US" altLang="ko-KR" dirty="0" err="1" smtClean="0"/>
              <a:t>queryString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를 통해 전송됨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1828800"/>
            <a:ext cx="5096604" cy="49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Page(client_CR.html)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86882" y="3685706"/>
            <a:ext cx="5975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socket</a:t>
            </a:r>
            <a:r>
              <a:rPr lang="ko-KR" altLang="en-US" dirty="0" smtClean="0"/>
              <a:t>을 통해 실시간으로 전송되는 온</a:t>
            </a:r>
            <a:r>
              <a:rPr lang="en-US" altLang="ko-KR" dirty="0" smtClean="0"/>
              <a:t>,</a:t>
            </a:r>
            <a:r>
              <a:rPr lang="ko-KR" altLang="en-US" dirty="0" smtClean="0"/>
              <a:t>습도를 받음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사용자의 쾌적도 평가시 참고하기위해 실시간 온습도</a:t>
            </a:r>
            <a:endParaRPr lang="en-US" altLang="ko-KR" dirty="0" smtClean="0"/>
          </a:p>
          <a:p>
            <a:r>
              <a:rPr lang="ko-KR" altLang="en-US" dirty="0" smtClean="0"/>
              <a:t>    게이지를 추가</a:t>
            </a:r>
            <a:endParaRPr lang="en-US" altLang="ko-KR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1801666"/>
            <a:ext cx="5179294" cy="49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3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52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Page(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실행결과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0" y="1975801"/>
            <a:ext cx="7438865" cy="3873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87" y="3279662"/>
            <a:ext cx="4038013" cy="1265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52610" y="6119283"/>
            <a:ext cx="597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http://203.241.246.114:3030/client_CR.html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128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352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Page(plotly_c_ml.html)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57921" y="3824204"/>
            <a:ext cx="7087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6</a:t>
            </a:r>
            <a:r>
              <a:rPr lang="ko-KR" altLang="en-US" dirty="0" smtClean="0"/>
              <a:t>개의 게이지와 온습도를 보여주는 그래프로 구성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socket</a:t>
            </a:r>
            <a:r>
              <a:rPr lang="ko-KR" altLang="en-US" dirty="0" smtClean="0"/>
              <a:t>을 통해 실시간으로 전송되는 온</a:t>
            </a:r>
            <a:r>
              <a:rPr lang="en-US" altLang="ko-KR" dirty="0" smtClean="0"/>
              <a:t>,</a:t>
            </a:r>
            <a:r>
              <a:rPr lang="ko-KR" altLang="en-US" dirty="0" smtClean="0"/>
              <a:t>습도를 받음</a:t>
            </a:r>
            <a:endParaRPr lang="en-US" altLang="ko-KR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1801857"/>
            <a:ext cx="4223668" cy="49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0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26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352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Page(plotly_c_ml.html)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31685" y="3543188"/>
            <a:ext cx="5660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실시간으로 변하는 데이터를 처리하는 부분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게이지와 그래프의</a:t>
            </a:r>
            <a:r>
              <a:rPr lang="en-US" altLang="ko-KR" dirty="0"/>
              <a:t>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값을 처리하는 부분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그래프의 초기 데이터를 설정하는 부분</a:t>
            </a:r>
            <a:endParaRPr lang="en-US" altLang="ko-KR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1793629"/>
            <a:ext cx="5665321" cy="49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27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352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Page(plotly_c_ml.html)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96195" y="3689393"/>
            <a:ext cx="7087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온습도를 구성하는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그래프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게이지는 순서대로 온도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습도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상관계수</a:t>
            </a:r>
            <a:r>
              <a:rPr lang="en-US" altLang="ko-KR" dirty="0" smtClean="0"/>
              <a:t>,</a:t>
            </a:r>
            <a:r>
              <a:rPr lang="en-US" altLang="ko-KR" dirty="0" err="1" smtClean="0"/>
              <a:t>sklearn,tensorflow,keras</a:t>
            </a:r>
            <a:r>
              <a:rPr lang="ko-KR" altLang="en-US" dirty="0" smtClean="0"/>
              <a:t>로 구성되어있음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57" y="1806569"/>
            <a:ext cx="2398819" cy="49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75" y="2370074"/>
            <a:ext cx="1388501" cy="766318"/>
          </a:xfrm>
          <a:prstGeom prst="rect">
            <a:avLst/>
          </a:prstGeom>
        </p:spPr>
      </p:pic>
      <p:pic>
        <p:nvPicPr>
          <p:cNvPr id="40" name="Picture 10" descr="C:\Users\user\Desktop\학술제\plot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17" y="4612179"/>
            <a:ext cx="1172013" cy="113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" name="Group 87"/>
          <p:cNvGrpSpPr/>
          <p:nvPr/>
        </p:nvGrpSpPr>
        <p:grpSpPr>
          <a:xfrm>
            <a:off x="9742946" y="4331216"/>
            <a:ext cx="1725356" cy="2193429"/>
            <a:chOff x="760495" y="2290710"/>
            <a:chExt cx="1725356" cy="2193429"/>
          </a:xfrm>
        </p:grpSpPr>
        <p:pic>
          <p:nvPicPr>
            <p:cNvPr id="89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95" y="2290710"/>
              <a:ext cx="1725356" cy="1725356"/>
            </a:xfrm>
            <a:prstGeom prst="rect">
              <a:avLst/>
            </a:prstGeom>
          </p:spPr>
        </p:pic>
        <p:grpSp>
          <p:nvGrpSpPr>
            <p:cNvPr id="90" name="Group 89"/>
            <p:cNvGrpSpPr/>
            <p:nvPr/>
          </p:nvGrpSpPr>
          <p:grpSpPr>
            <a:xfrm>
              <a:off x="1028785" y="4108167"/>
              <a:ext cx="1214288" cy="375972"/>
              <a:chOff x="715991" y="4265460"/>
              <a:chExt cx="1214288" cy="375972"/>
            </a:xfrm>
          </p:grpSpPr>
          <p:pic>
            <p:nvPicPr>
              <p:cNvPr id="91" name="그림 5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991" y="4265460"/>
                <a:ext cx="1214288" cy="375972"/>
              </a:xfrm>
              <a:prstGeom prst="rect">
                <a:avLst/>
              </a:prstGeom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949768" y="4311171"/>
                <a:ext cx="7883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a드림고딕4" panose="02020600000000000000" pitchFamily="18" charset="-127"/>
                    <a:ea typeface="a드림고딕4" panose="02020600000000000000" pitchFamily="18" charset="-127"/>
                  </a:rPr>
                  <a:t>Plotly.js</a:t>
                </a:r>
                <a:endParaRPr lang="ko-KR" altLang="en-US" sz="1200" dirty="0">
                  <a:latin typeface="a드림고딕4" panose="02020600000000000000" pitchFamily="18" charset="-127"/>
                  <a:ea typeface="a드림고딕4" panose="02020600000000000000" pitchFamily="18" charset="-127"/>
                </a:endParaRPr>
              </a:p>
            </p:txBody>
          </p:sp>
        </p:grpSp>
      </p:grpSp>
      <p:pic>
        <p:nvPicPr>
          <p:cNvPr id="41" name="Picture 5" descr="C:\Users\user\Desktop\학술제\nodej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75" y="1943705"/>
            <a:ext cx="1704343" cy="17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853834" y="1947834"/>
            <a:ext cx="1725356" cy="2193429"/>
            <a:chOff x="760495" y="2290710"/>
            <a:chExt cx="1725356" cy="2193429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95" y="2290710"/>
              <a:ext cx="1725356" cy="172535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1028785" y="4108167"/>
              <a:ext cx="1214288" cy="375972"/>
              <a:chOff x="715991" y="4265460"/>
              <a:chExt cx="1214288" cy="375972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991" y="4265460"/>
                <a:ext cx="1214288" cy="375972"/>
              </a:xfrm>
              <a:prstGeom prst="rect">
                <a:avLst/>
              </a:prstGeom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949768" y="4311171"/>
                <a:ext cx="747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a드림고딕4" panose="02020600000000000000" pitchFamily="18" charset="-127"/>
                    <a:ea typeface="a드림고딕4" panose="02020600000000000000" pitchFamily="18" charset="-127"/>
                  </a:rPr>
                  <a:t>Node.js</a:t>
                </a:r>
                <a:endParaRPr lang="ko-KR" altLang="en-US" sz="1200" dirty="0">
                  <a:latin typeface="a드림고딕4" panose="02020600000000000000" pitchFamily="18" charset="-127"/>
                  <a:ea typeface="a드림고딕4" panose="02020600000000000000" pitchFamily="18" charset="-127"/>
                </a:endParaRPr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6826846" y="1894572"/>
            <a:ext cx="1725356" cy="2193429"/>
            <a:chOff x="760495" y="2290710"/>
            <a:chExt cx="1725356" cy="2193429"/>
          </a:xfrm>
        </p:grpSpPr>
        <p:pic>
          <p:nvPicPr>
            <p:cNvPr id="79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95" y="2290710"/>
              <a:ext cx="1725356" cy="1725356"/>
            </a:xfrm>
            <a:prstGeom prst="rect">
              <a:avLst/>
            </a:prstGeom>
          </p:spPr>
        </p:pic>
        <p:grpSp>
          <p:nvGrpSpPr>
            <p:cNvPr id="80" name="Group 79"/>
            <p:cNvGrpSpPr/>
            <p:nvPr/>
          </p:nvGrpSpPr>
          <p:grpSpPr>
            <a:xfrm>
              <a:off x="1028785" y="4108167"/>
              <a:ext cx="1317546" cy="375972"/>
              <a:chOff x="715991" y="4265460"/>
              <a:chExt cx="1317546" cy="375972"/>
            </a:xfrm>
          </p:grpSpPr>
          <p:pic>
            <p:nvPicPr>
              <p:cNvPr id="81" name="그림 5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991" y="4265460"/>
                <a:ext cx="1317546" cy="375972"/>
              </a:xfrm>
              <a:prstGeom prst="rect">
                <a:avLst/>
              </a:prstGeom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949768" y="4311171"/>
                <a:ext cx="8771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a드림고딕4" panose="02020600000000000000" pitchFamily="18" charset="-127"/>
                    <a:ea typeface="a드림고딕4" panose="02020600000000000000" pitchFamily="18" charset="-127"/>
                  </a:rPr>
                  <a:t>MongoDB</a:t>
                </a:r>
                <a:endParaRPr lang="ko-KR" altLang="en-US" sz="1200" dirty="0">
                  <a:latin typeface="a드림고딕4" panose="02020600000000000000" pitchFamily="18" charset="-127"/>
                  <a:ea typeface="a드림고딕4" panose="02020600000000000000" pitchFamily="18" charset="-127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172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A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611" y="1336005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개발 환경 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&amp; 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개발 도구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840262" y="4384478"/>
            <a:ext cx="1725356" cy="2193429"/>
            <a:chOff x="760495" y="2290710"/>
            <a:chExt cx="1725356" cy="2193429"/>
          </a:xfrm>
        </p:grpSpPr>
        <p:pic>
          <p:nvPicPr>
            <p:cNvPr id="42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95" y="2290710"/>
              <a:ext cx="1725356" cy="1725356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1028785" y="4108167"/>
              <a:ext cx="1214288" cy="375972"/>
              <a:chOff x="715991" y="4265460"/>
              <a:chExt cx="1214288" cy="375972"/>
            </a:xfrm>
          </p:grpSpPr>
          <p:pic>
            <p:nvPicPr>
              <p:cNvPr id="51" name="그림 5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991" y="4265460"/>
                <a:ext cx="1214288" cy="375972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005647" y="4311171"/>
                <a:ext cx="6094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 smtClean="0">
                    <a:latin typeface="a드림고딕4" panose="02020600000000000000" pitchFamily="18" charset="-127"/>
                    <a:ea typeface="a드림고딕4" panose="02020600000000000000" pitchFamily="18" charset="-127"/>
                  </a:rPr>
                  <a:t>Colab</a:t>
                </a:r>
                <a:endParaRPr lang="ko-KR" altLang="en-US" sz="1200" dirty="0">
                  <a:latin typeface="a드림고딕4" panose="02020600000000000000" pitchFamily="18" charset="-127"/>
                  <a:ea typeface="a드림고딕4" panose="02020600000000000000" pitchFamily="18" charset="-127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888920" y="4384478"/>
            <a:ext cx="1725356" cy="2193429"/>
            <a:chOff x="760495" y="2290710"/>
            <a:chExt cx="1725356" cy="2193429"/>
          </a:xfrm>
        </p:grpSpPr>
        <p:pic>
          <p:nvPicPr>
            <p:cNvPr id="69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95" y="2290710"/>
              <a:ext cx="1725356" cy="1725356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1028785" y="4108167"/>
              <a:ext cx="1214288" cy="375972"/>
              <a:chOff x="715991" y="4265460"/>
              <a:chExt cx="1214288" cy="375972"/>
            </a:xfrm>
          </p:grpSpPr>
          <p:pic>
            <p:nvPicPr>
              <p:cNvPr id="71" name="그림 5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991" y="4265460"/>
                <a:ext cx="1214288" cy="375972"/>
              </a:xfrm>
              <a:prstGeom prst="rect">
                <a:avLst/>
              </a:prstGeom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949768" y="4311171"/>
                <a:ext cx="7537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 smtClean="0">
                    <a:latin typeface="a드림고딕4" panose="02020600000000000000" pitchFamily="18" charset="-127"/>
                    <a:ea typeface="a드림고딕4" panose="02020600000000000000" pitchFamily="18" charset="-127"/>
                  </a:rPr>
                  <a:t>VScode</a:t>
                </a:r>
                <a:endParaRPr lang="ko-KR" altLang="en-US" sz="1200" dirty="0">
                  <a:latin typeface="a드림고딕4" panose="02020600000000000000" pitchFamily="18" charset="-127"/>
                  <a:ea typeface="a드림고딕4" panose="02020600000000000000" pitchFamily="18" charset="-127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973272" y="1947834"/>
            <a:ext cx="1725356" cy="2185878"/>
            <a:chOff x="760495" y="2290710"/>
            <a:chExt cx="1725356" cy="2185878"/>
          </a:xfrm>
        </p:grpSpPr>
        <p:pic>
          <p:nvPicPr>
            <p:cNvPr id="74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95" y="2290710"/>
              <a:ext cx="1725356" cy="1725356"/>
            </a:xfrm>
            <a:prstGeom prst="rect">
              <a:avLst/>
            </a:prstGeom>
          </p:spPr>
        </p:pic>
        <p:grpSp>
          <p:nvGrpSpPr>
            <p:cNvPr id="75" name="Group 74"/>
            <p:cNvGrpSpPr/>
            <p:nvPr/>
          </p:nvGrpSpPr>
          <p:grpSpPr>
            <a:xfrm>
              <a:off x="851017" y="4100616"/>
              <a:ext cx="1493821" cy="375972"/>
              <a:chOff x="538223" y="4257909"/>
              <a:chExt cx="1493821" cy="375972"/>
            </a:xfrm>
          </p:grpSpPr>
          <p:pic>
            <p:nvPicPr>
              <p:cNvPr id="76" name="그림 5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223" y="4257909"/>
                <a:ext cx="1493821" cy="375972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745829" y="4289971"/>
                <a:ext cx="11546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a드림고딕4" panose="02020600000000000000" pitchFamily="18" charset="-127"/>
                    <a:ea typeface="a드림고딕4" panose="02020600000000000000" pitchFamily="18" charset="-127"/>
                  </a:rPr>
                  <a:t>Raspberry Pi</a:t>
                </a:r>
                <a:endParaRPr lang="ko-KR" altLang="en-US" sz="1200" dirty="0">
                  <a:latin typeface="a드림고딕4" panose="02020600000000000000" pitchFamily="18" charset="-127"/>
                  <a:ea typeface="a드림고딕4" panose="02020600000000000000" pitchFamily="18" charset="-127"/>
                </a:endParaRPr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791604" y="4331216"/>
            <a:ext cx="1725356" cy="2193429"/>
            <a:chOff x="760495" y="2290710"/>
            <a:chExt cx="1725356" cy="2193429"/>
          </a:xfrm>
        </p:grpSpPr>
        <p:pic>
          <p:nvPicPr>
            <p:cNvPr id="84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95" y="2290710"/>
              <a:ext cx="1725356" cy="1725356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1028785" y="4108167"/>
              <a:ext cx="1214288" cy="375972"/>
              <a:chOff x="715991" y="4265460"/>
              <a:chExt cx="1214288" cy="375972"/>
            </a:xfrm>
          </p:grpSpPr>
          <p:pic>
            <p:nvPicPr>
              <p:cNvPr id="86" name="그림 5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991" y="4265460"/>
                <a:ext cx="1214288" cy="375972"/>
              </a:xfrm>
              <a:prstGeom prst="rect">
                <a:avLst/>
              </a:prstGeom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949768" y="4311171"/>
                <a:ext cx="8110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a드림고딕4" panose="02020600000000000000" pitchFamily="18" charset="-127"/>
                    <a:ea typeface="a드림고딕4" panose="02020600000000000000" pitchFamily="18" charset="-127"/>
                  </a:rPr>
                  <a:t>Python3</a:t>
                </a:r>
                <a:endParaRPr lang="ko-KR" altLang="en-US" sz="1200" dirty="0">
                  <a:latin typeface="a드림고딕4" panose="02020600000000000000" pitchFamily="18" charset="-127"/>
                  <a:ea typeface="a드림고딕4" panose="02020600000000000000" pitchFamily="18" charset="-127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807" y="4712636"/>
            <a:ext cx="1034265" cy="1034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20" y="2137505"/>
            <a:ext cx="1175007" cy="11750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10" y="4683428"/>
            <a:ext cx="1096967" cy="1092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15" y="2306066"/>
            <a:ext cx="1194982" cy="1008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72" y="4650449"/>
            <a:ext cx="1088591" cy="1086889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9820086" y="1862330"/>
            <a:ext cx="1725356" cy="2225671"/>
            <a:chOff x="824879" y="2258468"/>
            <a:chExt cx="1725356" cy="2225671"/>
          </a:xfrm>
        </p:grpSpPr>
        <p:pic>
          <p:nvPicPr>
            <p:cNvPr id="56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879" y="2258468"/>
              <a:ext cx="1725356" cy="1725356"/>
            </a:xfrm>
            <a:prstGeom prst="rect">
              <a:avLst/>
            </a:prstGeom>
          </p:spPr>
        </p:pic>
        <p:grpSp>
          <p:nvGrpSpPr>
            <p:cNvPr id="57" name="Group 56"/>
            <p:cNvGrpSpPr/>
            <p:nvPr/>
          </p:nvGrpSpPr>
          <p:grpSpPr>
            <a:xfrm>
              <a:off x="1028785" y="4108167"/>
              <a:ext cx="1317546" cy="375972"/>
              <a:chOff x="715991" y="4265460"/>
              <a:chExt cx="1317546" cy="375972"/>
            </a:xfrm>
          </p:grpSpPr>
          <p:pic>
            <p:nvPicPr>
              <p:cNvPr id="58" name="그림 5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991" y="4265460"/>
                <a:ext cx="1317546" cy="375972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952917" y="4286653"/>
                <a:ext cx="8436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a드림고딕4" panose="02020600000000000000" pitchFamily="18" charset="-127"/>
                    <a:ea typeface="a드림고딕4" panose="02020600000000000000" pitchFamily="18" charset="-127"/>
                  </a:rPr>
                  <a:t>Libraries</a:t>
                </a:r>
                <a:endParaRPr lang="ko-KR" altLang="en-US" sz="1200" dirty="0">
                  <a:latin typeface="a드림고딕4" panose="02020600000000000000" pitchFamily="18" charset="-127"/>
                  <a:ea typeface="a드림고딕4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103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28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53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Page(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실행결과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347" y="1815440"/>
            <a:ext cx="8974799" cy="4628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541919" y="6488668"/>
            <a:ext cx="491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http://203.241.246.114:3030/plotly_c_ml.html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5481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29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358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Page(client_DB_c.html)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63308" y="3662539"/>
            <a:ext cx="6348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mongoDB</a:t>
            </a:r>
            <a:r>
              <a:rPr lang="ko-KR" altLang="en-US" dirty="0" smtClean="0"/>
              <a:t>에 저장되어있는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온습도를 볼 수 있는 페이지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각각 온습도와 쾌적도 값이 있는 </a:t>
            </a:r>
            <a:r>
              <a:rPr lang="en-US" altLang="ko-KR" dirty="0" err="1" smtClean="0"/>
              <a:t>mongoDB</a:t>
            </a:r>
            <a:r>
              <a:rPr lang="ko-KR" altLang="en-US" dirty="0" smtClean="0"/>
              <a:t>에 접근하여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데이터를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받아옴</a:t>
            </a:r>
            <a:endParaRPr lang="en-US" altLang="ko-KR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94" y="1734730"/>
            <a:ext cx="4211552" cy="50559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5519" y="2153981"/>
            <a:ext cx="124144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1765520" y="2933013"/>
            <a:ext cx="977680" cy="73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2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358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Page(client_DB_c.html</a:t>
            </a:r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11855" y="3833377"/>
            <a:ext cx="532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상관계수도 같이 볼 수 있게 추가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상관계수는 온습도에대한 </a:t>
            </a:r>
            <a:r>
              <a:rPr lang="en-US" altLang="ko-KR" dirty="0" smtClean="0"/>
              <a:t>block </a:t>
            </a:r>
            <a:r>
              <a:rPr lang="ko-KR" altLang="en-US" dirty="0" smtClean="0"/>
              <a:t>방식으로 구함</a:t>
            </a:r>
            <a:endParaRPr lang="en-US" altLang="ko-KR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1828800"/>
            <a:ext cx="5925995" cy="493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358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Page(client_DB_c.html</a:t>
            </a:r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66532" y="3783498"/>
            <a:ext cx="565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온도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습도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상관계수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쾌적도의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구성</a:t>
            </a:r>
            <a:endParaRPr lang="en-US" altLang="ko-KR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705337"/>
            <a:ext cx="1884979" cy="50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9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358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Page(client_DB_c.html</a:t>
            </a:r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57740" y="4115084"/>
            <a:ext cx="655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 </a:t>
            </a:r>
            <a:r>
              <a:rPr lang="ko-KR" altLang="en-US" dirty="0" smtClean="0"/>
              <a:t>구간별 시각화의 편의성을 위해 </a:t>
            </a:r>
            <a:r>
              <a:rPr lang="en-US" altLang="ko-KR" dirty="0" err="1" smtClean="0"/>
              <a:t>rangeslider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button </a:t>
            </a:r>
            <a:r>
              <a:rPr lang="ko-KR" altLang="en-US" dirty="0" smtClean="0"/>
              <a:t>추가</a:t>
            </a:r>
            <a:endParaRPr lang="en-US" altLang="ko-K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56" y="1811213"/>
            <a:ext cx="2473081" cy="49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53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Client Page(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실행결과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826119"/>
            <a:ext cx="7110046" cy="4639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095500" y="6465171"/>
            <a:ext cx="5126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http://203.241.246.114:3030/client_DB_c_cr.html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19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Pandas(data-merge)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0" y="1977264"/>
            <a:ext cx="3104173" cy="1451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0" y="3509709"/>
            <a:ext cx="6593334" cy="3267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679009" y="4820289"/>
            <a:ext cx="4340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병합하여 </a:t>
            </a:r>
            <a:r>
              <a:rPr lang="en-US" altLang="ko-KR" dirty="0" smtClean="0"/>
              <a:t>ML</a:t>
            </a:r>
            <a:r>
              <a:rPr lang="ko-KR" altLang="en-US" dirty="0" smtClean="0"/>
              <a:t>에 사용할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제작한다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csv </a:t>
            </a:r>
            <a:r>
              <a:rPr lang="ko-KR" altLang="en-US" dirty="0" smtClean="0"/>
              <a:t>파일 저장</a:t>
            </a:r>
            <a:r>
              <a:rPr lang="en-US" altLang="ko-KR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4269" y="2241467"/>
            <a:ext cx="7816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DB</a:t>
            </a:r>
            <a:r>
              <a:rPr lang="ko-KR" altLang="en-US" dirty="0" smtClean="0"/>
              <a:t>에 저장되어있는 데이터를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받아와서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구성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온습도와 </a:t>
            </a:r>
            <a:r>
              <a:rPr lang="ko-KR" altLang="en-US" dirty="0" smtClean="0"/>
              <a:t>쾌적도 </a:t>
            </a:r>
            <a:r>
              <a:rPr lang="ko-KR" altLang="en-US" dirty="0" smtClean="0"/>
              <a:t>데이터를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DB</a:t>
            </a:r>
            <a:r>
              <a:rPr lang="ko-KR" altLang="en-US" dirty="0" smtClean="0"/>
              <a:t>의 각각의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collections</a:t>
            </a:r>
            <a:r>
              <a:rPr lang="ko-KR" altLang="en-US" dirty="0" smtClean="0"/>
              <a:t>에서 받아온다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741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07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P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andas(</a:t>
            </a:r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실행 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결과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2" y="1899138"/>
            <a:ext cx="4151231" cy="2228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95" y="4288384"/>
            <a:ext cx="2809558" cy="2411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17" y="1899138"/>
            <a:ext cx="2756583" cy="45604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6" y="3580538"/>
            <a:ext cx="1221427" cy="12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36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13" y="1348401"/>
            <a:ext cx="5236413" cy="51060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52611" y="1336005"/>
            <a:ext cx="207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3D plot(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cr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data)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29816"/>
            <a:ext cx="3646111" cy="3381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6" y="3580538"/>
            <a:ext cx="1221427" cy="12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37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187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tensorflow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95432" y="3853134"/>
            <a:ext cx="4340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Read csv file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데이터 구성 </a:t>
            </a:r>
            <a:endParaRPr lang="en-US" altLang="ko-KR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2611074"/>
            <a:ext cx="5661201" cy="31304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15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439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B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부품 설명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09028" y="4102613"/>
            <a:ext cx="3844252" cy="243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초소형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초저가의 컴퓨터이다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OS</a:t>
            </a: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로 리눅스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(</a:t>
            </a:r>
            <a:r>
              <a:rPr lang="en-US" altLang="ko-KR" sz="1400" dirty="0" err="1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Raspbian</a:t>
            </a:r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)</a:t>
            </a: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를 사용한다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활용도가 무궁무진하다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사용전압 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: 5V 3A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50324" y="4323029"/>
            <a:ext cx="3860081" cy="25349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-  </a:t>
            </a: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정전식 습도센서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, NTC</a:t>
            </a: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온도센서 사용</a:t>
            </a:r>
            <a:endParaRPr lang="en-US" altLang="ko-KR" sz="1400" dirty="0" smtClean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온도 측정 범위 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-&gt; -40 ~ -80℃</a:t>
            </a:r>
          </a:p>
          <a:p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   습도 측정 범위 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-&gt; 0 ~ 100% RH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온도오차 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-&gt; 0.5℃, </a:t>
            </a: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습도오차 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-&gt; 2%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사용전압 </a:t>
            </a:r>
            <a:r>
              <a:rPr lang="en-US" altLang="ko-KR" sz="1400" dirty="0" smtClean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: 3.3~5V DC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218" y="1243090"/>
            <a:ext cx="3849511" cy="38495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842" y="1705337"/>
            <a:ext cx="3686998" cy="29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38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187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tensorflow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95194" y="3011145"/>
            <a:ext cx="66030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MLR</a:t>
            </a:r>
            <a:r>
              <a:rPr lang="ko-KR" altLang="en-US" dirty="0" smtClean="0"/>
              <a:t>모델로 머신러닝을 합니다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input </a:t>
            </a:r>
            <a:r>
              <a:rPr lang="ko-KR" altLang="en-US" dirty="0" smtClean="0"/>
              <a:t>변수를 </a:t>
            </a:r>
            <a:r>
              <a:rPr lang="en-US" altLang="ko-KR" dirty="0" smtClean="0"/>
              <a:t>1*2 </a:t>
            </a:r>
            <a:r>
              <a:rPr lang="en-US" altLang="ko-KR" dirty="0" err="1" smtClean="0"/>
              <a:t>martrix</a:t>
            </a:r>
            <a:r>
              <a:rPr lang="ko-KR" altLang="en-US" dirty="0" smtClean="0"/>
              <a:t>로 변경하고 가중치를 행렬곱을 사용하여 </a:t>
            </a:r>
            <a:r>
              <a:rPr lang="ko-KR" altLang="en-US" dirty="0" smtClean="0"/>
              <a:t>설정함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오류를 측정하기위해 평균제곱오차를 사용했으며 최종적으로 비용이 가장 적을때를 구합니다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최적화 알고리즘으로 </a:t>
            </a:r>
            <a:r>
              <a:rPr lang="en-US" altLang="ko-KR" dirty="0" err="1" smtClean="0"/>
              <a:t>GradientDescent</a:t>
            </a:r>
            <a:r>
              <a:rPr lang="ko-KR" altLang="en-US" dirty="0" smtClean="0"/>
              <a:t>를 사용하였습니다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1934252"/>
            <a:ext cx="4783889" cy="4739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569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39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187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tensorflow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60577" y="2785753"/>
            <a:ext cx="5231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10000</a:t>
            </a:r>
            <a:r>
              <a:rPr lang="ko-KR" altLang="en-US" dirty="0" smtClean="0"/>
              <a:t>번 학습하고 </a:t>
            </a:r>
            <a:r>
              <a:rPr lang="en-US" altLang="ko-KR" dirty="0" smtClean="0"/>
              <a:t>weight, bias </a:t>
            </a:r>
            <a:r>
              <a:rPr lang="ko-KR" altLang="en-US" dirty="0" smtClean="0"/>
              <a:t>값을 출력함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학습된 모델을 저장합니다</a:t>
            </a:r>
            <a:endParaRPr lang="en-US" altLang="ko-KR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1949213"/>
            <a:ext cx="6118187" cy="25964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04" y="5166151"/>
            <a:ext cx="952500" cy="95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851715"/>
            <a:ext cx="3091982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04" y="4851715"/>
            <a:ext cx="2896004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76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40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187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tensorflow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61191" y="3008582"/>
            <a:ext cx="502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저장된 모델을 불러와서 임의의 온</a:t>
            </a:r>
            <a:r>
              <a:rPr lang="en-US" altLang="ko-KR" dirty="0" smtClean="0"/>
              <a:t>,</a:t>
            </a:r>
            <a:r>
              <a:rPr lang="ko-KR" altLang="en-US" dirty="0" smtClean="0"/>
              <a:t>습도를 넣어서 </a:t>
            </a:r>
            <a:r>
              <a:rPr lang="en-US" altLang="ko-KR" dirty="0" err="1" smtClean="0"/>
              <a:t>cr</a:t>
            </a:r>
            <a:r>
              <a:rPr lang="en-US" altLang="ko-KR" dirty="0" smtClean="0"/>
              <a:t>, weight, bias </a:t>
            </a:r>
            <a:r>
              <a:rPr lang="ko-KR" altLang="en-US" dirty="0" smtClean="0"/>
              <a:t>값을 구합니다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57" y="1906858"/>
            <a:ext cx="3202129" cy="4784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91" y="4938101"/>
            <a:ext cx="3905795" cy="1752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678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63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tensorflow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 - 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적용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26357" y="4589951"/>
            <a:ext cx="7300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ML</a:t>
            </a:r>
            <a:r>
              <a:rPr lang="ko-KR" altLang="en-US" dirty="0" smtClean="0"/>
              <a:t>으로 얻은 </a:t>
            </a:r>
            <a:r>
              <a:rPr lang="en-US" altLang="ko-KR" dirty="0" smtClean="0"/>
              <a:t>weight, bias </a:t>
            </a:r>
            <a:r>
              <a:rPr lang="ko-KR" altLang="en-US" dirty="0" smtClean="0"/>
              <a:t>값을 </a:t>
            </a:r>
            <a:r>
              <a:rPr lang="ko-KR" altLang="en-US" dirty="0" smtClean="0"/>
              <a:t>가설 공식에 </a:t>
            </a:r>
            <a:r>
              <a:rPr lang="ko-KR" altLang="en-US" dirty="0" smtClean="0"/>
              <a:t>적용하여 </a:t>
            </a:r>
            <a:r>
              <a:rPr lang="en-US" altLang="ko-KR" dirty="0" err="1" smtClean="0"/>
              <a:t>cr</a:t>
            </a:r>
            <a:r>
              <a:rPr lang="ko-KR" altLang="en-US" dirty="0" smtClean="0"/>
              <a:t>값 구함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</a:p>
          <a:p>
            <a:r>
              <a:rPr lang="en-US" altLang="ko-KR" dirty="0" smtClean="0"/>
              <a:t>-   CR </a:t>
            </a:r>
            <a:r>
              <a:rPr lang="en-US" altLang="ko-KR" dirty="0"/>
              <a:t>= W[0]*T + W[1]*H + </a:t>
            </a:r>
            <a:r>
              <a:rPr lang="en-US" altLang="ko-KR" dirty="0" smtClean="0"/>
              <a:t>b</a:t>
            </a:r>
            <a:endParaRPr lang="en-US" altLang="ko-K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57" y="2619651"/>
            <a:ext cx="7753918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6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scikit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-learn)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37131" y="3607835"/>
            <a:ext cx="5254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온</a:t>
            </a:r>
            <a:r>
              <a:rPr lang="en-US" altLang="ko-KR" dirty="0" smtClean="0"/>
              <a:t>,</a:t>
            </a:r>
            <a:r>
              <a:rPr lang="ko-KR" altLang="en-US" dirty="0" smtClean="0"/>
              <a:t>습도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쾌적도 데이터를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구성하고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train_test_split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train data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test data</a:t>
            </a:r>
            <a:r>
              <a:rPr lang="ko-KR" altLang="en-US" dirty="0" smtClean="0"/>
              <a:t>로   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구분 </a:t>
            </a:r>
            <a:endParaRPr lang="en-US" altLang="ko-KR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2274530"/>
            <a:ext cx="6228448" cy="3589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892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scikit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-learn)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01962" y="3591399"/>
            <a:ext cx="5290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  </a:t>
            </a:r>
            <a:r>
              <a:rPr lang="en-US" altLang="ko-KR" dirty="0" err="1" smtClean="0"/>
              <a:t>Sklearn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logisticRegression</a:t>
            </a:r>
            <a:r>
              <a:rPr lang="ko-KR" altLang="en-US" dirty="0" smtClean="0"/>
              <a:t>모델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최적화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알고리즘은 </a:t>
            </a:r>
            <a:r>
              <a:rPr lang="en-US" altLang="ko-KR" dirty="0" err="1" smtClean="0"/>
              <a:t>lbfgs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2487844"/>
            <a:ext cx="6160779" cy="3130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0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scikit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-learn)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37131" y="3683732"/>
            <a:ext cx="525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정확도와 </a:t>
            </a:r>
            <a:r>
              <a:rPr lang="en-US" altLang="ko-KR" dirty="0" err="1" smtClean="0"/>
              <a:t>weigth</a:t>
            </a:r>
            <a:r>
              <a:rPr lang="en-US" altLang="ko-KR" dirty="0" smtClean="0"/>
              <a:t>, bias </a:t>
            </a:r>
            <a:r>
              <a:rPr lang="ko-KR" altLang="en-US" dirty="0" smtClean="0"/>
              <a:t>값을 구함</a:t>
            </a:r>
            <a:endParaRPr lang="en-US" altLang="ko-KR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2482317"/>
            <a:ext cx="6154009" cy="2772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10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scikit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-learn) - 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적용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02946" y="4941059"/>
            <a:ext cx="6996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ML</a:t>
            </a:r>
            <a:r>
              <a:rPr lang="ko-KR" altLang="en-US" dirty="0"/>
              <a:t>으로 얻은 </a:t>
            </a:r>
            <a:r>
              <a:rPr lang="en-US" altLang="ko-KR" dirty="0"/>
              <a:t>weight, bias </a:t>
            </a:r>
            <a:r>
              <a:rPr lang="ko-KR" altLang="en-US" dirty="0"/>
              <a:t>값을 </a:t>
            </a:r>
            <a:r>
              <a:rPr lang="ko-KR" altLang="en-US" dirty="0" smtClean="0"/>
              <a:t>가설공식에 </a:t>
            </a:r>
            <a:r>
              <a:rPr lang="ko-KR" altLang="en-US" dirty="0"/>
              <a:t>적용하여 </a:t>
            </a:r>
            <a:r>
              <a:rPr lang="en-US" altLang="ko-KR" dirty="0" err="1"/>
              <a:t>cr</a:t>
            </a:r>
            <a:r>
              <a:rPr lang="ko-KR" altLang="en-US" dirty="0"/>
              <a:t>값 구함</a:t>
            </a:r>
            <a:endParaRPr lang="en-US" altLang="ko-KR" dirty="0"/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-   CR = W[0]*T + W[1]*H + 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0" y="2116266"/>
            <a:ext cx="3764412" cy="4006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946" y="2116266"/>
            <a:ext cx="6996937" cy="240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7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46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128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keras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40669" y="2846553"/>
            <a:ext cx="525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csv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read</a:t>
            </a:r>
            <a:r>
              <a:rPr lang="ko-KR" altLang="en-US" dirty="0" smtClean="0"/>
              <a:t>하여 데이터를 받아옴</a:t>
            </a:r>
            <a:endParaRPr lang="en-US" altLang="ko-KR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1" y="3802985"/>
            <a:ext cx="4900681" cy="2528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940669" y="49499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온</a:t>
            </a:r>
            <a:r>
              <a:rPr lang="en-US" altLang="ko-KR" dirty="0"/>
              <a:t>,</a:t>
            </a:r>
            <a:r>
              <a:rPr lang="ko-KR" altLang="en-US" dirty="0"/>
              <a:t>습도</a:t>
            </a:r>
            <a:r>
              <a:rPr lang="en-US" altLang="ko-KR" dirty="0"/>
              <a:t>,</a:t>
            </a:r>
            <a:r>
              <a:rPr lang="ko-KR" altLang="en-US" dirty="0"/>
              <a:t>쾌적도 데이터를 </a:t>
            </a:r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y</a:t>
            </a:r>
            <a:r>
              <a:rPr lang="ko-KR" altLang="en-US" dirty="0"/>
              <a:t>축으로 구성하고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train_test_split</a:t>
            </a:r>
            <a:r>
              <a:rPr lang="ko-KR" altLang="en-US" dirty="0"/>
              <a:t>함수로 </a:t>
            </a:r>
            <a:r>
              <a:rPr lang="en-US" altLang="ko-KR" dirty="0"/>
              <a:t>train data</a:t>
            </a:r>
            <a:r>
              <a:rPr lang="ko-KR" altLang="en-US" dirty="0"/>
              <a:t>와 </a:t>
            </a:r>
            <a:r>
              <a:rPr lang="en-US" altLang="ko-KR" dirty="0"/>
              <a:t>test data</a:t>
            </a:r>
            <a:r>
              <a:rPr lang="ko-KR" altLang="en-US" dirty="0"/>
              <a:t>로  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구분 </a:t>
            </a:r>
            <a:endParaRPr lang="en-US" altLang="ko-K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1" y="2209718"/>
            <a:ext cx="2983958" cy="1329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263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47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128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keras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60123" y="3448809"/>
            <a:ext cx="5729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Activation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sigmoid</a:t>
            </a:r>
            <a:r>
              <a:rPr lang="ko-KR" altLang="en-US" dirty="0" smtClean="0"/>
              <a:t>를 개선한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Optimizer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adam</a:t>
            </a:r>
            <a:r>
              <a:rPr lang="en-US" altLang="ko-KR" dirty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2844502"/>
            <a:ext cx="5342019" cy="21319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033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439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B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Pin-Map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165729" y="2778371"/>
            <a:ext cx="4070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GPIO</a:t>
            </a:r>
            <a:r>
              <a:rPr lang="ko-KR" altLang="en-US" dirty="0" smtClean="0"/>
              <a:t>핀을 사용하여 센서제어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GPIO</a:t>
            </a:r>
            <a:r>
              <a:rPr lang="ko-KR" altLang="en-US" dirty="0" smtClean="0"/>
              <a:t>핀을 사용할시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만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Physical : HW</a:t>
            </a:r>
            <a:r>
              <a:rPr lang="ko-KR" altLang="en-US" dirty="0" smtClean="0"/>
              <a:t>상의 물리적인 번호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WiringPi</a:t>
            </a:r>
            <a:r>
              <a:rPr lang="en-US" altLang="ko-KR" dirty="0" smtClean="0"/>
              <a:t> : C</a:t>
            </a:r>
            <a:r>
              <a:rPr lang="ko-KR" altLang="en-US" dirty="0" smtClean="0"/>
              <a:t>언어에서 사용</a:t>
            </a:r>
            <a:endParaRPr lang="en-US" altLang="ko-KR" dirty="0" smtClean="0"/>
          </a:p>
          <a:p>
            <a:r>
              <a:rPr lang="en-US" altLang="ko-KR" dirty="0" smtClean="0"/>
              <a:t>    BCM : Python</a:t>
            </a:r>
            <a:r>
              <a:rPr lang="ko-KR" altLang="en-US" dirty="0" smtClean="0"/>
              <a:t>에서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784840"/>
            <a:ext cx="4329080" cy="4591264"/>
          </a:xfrm>
          <a:prstGeom prst="rect">
            <a:avLst/>
          </a:prstGeom>
          <a:ln>
            <a:solidFill>
              <a:srgbClr val="0D0D0D"/>
            </a:solidFill>
          </a:ln>
        </p:spPr>
      </p:pic>
    </p:spTree>
    <p:extLst>
      <p:ext uri="{BB962C8B-B14F-4D97-AF65-F5344CB8AC3E}">
        <p14:creationId xmlns:p14="http://schemas.microsoft.com/office/powerpoint/2010/main" val="258202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48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128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keras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34908" y="4140733"/>
            <a:ext cx="525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100</a:t>
            </a:r>
            <a:r>
              <a:rPr lang="ko-KR" altLang="en-US" dirty="0" smtClean="0"/>
              <a:t>번 학습중 </a:t>
            </a:r>
            <a:r>
              <a:rPr lang="en-US" altLang="ko-KR" dirty="0" smtClean="0"/>
              <a:t>loss, </a:t>
            </a:r>
            <a:r>
              <a:rPr lang="en-US" altLang="ko-KR" dirty="0" err="1" smtClean="0"/>
              <a:t>acc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보여줌</a:t>
            </a:r>
            <a:endParaRPr lang="en-US" altLang="ko-K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213" y="3430571"/>
            <a:ext cx="1789656" cy="1789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2" y="2055488"/>
            <a:ext cx="5514209" cy="1853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" y="4678809"/>
            <a:ext cx="5514210" cy="2004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894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49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128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keras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21670" y="3965302"/>
            <a:ext cx="525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정확도와 </a:t>
            </a:r>
            <a:r>
              <a:rPr lang="en-US" altLang="ko-KR" dirty="0" err="1" smtClean="0"/>
              <a:t>weigth</a:t>
            </a:r>
            <a:r>
              <a:rPr lang="en-US" altLang="ko-KR" dirty="0" smtClean="0"/>
              <a:t>, bias </a:t>
            </a:r>
            <a:r>
              <a:rPr lang="ko-KR" altLang="en-US" dirty="0" smtClean="0"/>
              <a:t>값을 구함</a:t>
            </a:r>
            <a:endParaRPr lang="en-US" altLang="ko-KR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72827"/>
            <a:ext cx="4734586" cy="447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10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403" y="1336005"/>
            <a:ext cx="204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ML(</a:t>
            </a:r>
            <a:r>
              <a:rPr lang="en-US" altLang="ko-KR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keras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 - 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적용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3" y="2116266"/>
            <a:ext cx="4405615" cy="4346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610" y="3639150"/>
            <a:ext cx="6526251" cy="13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3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2523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D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6149" y="1358935"/>
            <a:ext cx="1617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시연 </a:t>
            </a:r>
            <a:r>
              <a:rPr lang="en-US" altLang="ko-KR" b="1" dirty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&amp; </a:t>
            </a:r>
            <a:r>
              <a:rPr lang="ko-KR" altLang="en-US" b="1" dirty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테스트</a:t>
            </a:r>
            <a:endParaRPr lang="en-US" altLang="ko-KR" b="1" dirty="0">
              <a:solidFill>
                <a:srgbClr val="0D0D0D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1026" name="Picture 2" descr="ëª¨ëí°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00" y="1729120"/>
            <a:ext cx="5768225" cy="44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826357" y="1628098"/>
            <a:ext cx="8546114" cy="3898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://203.241.246.114:3030/client_CR.html</a:t>
            </a:r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hlinkClick r:id="rId4"/>
              </a:rPr>
              <a:t>http://203.241.246.114:3030/plotly_c_ml.html</a:t>
            </a:r>
            <a:endParaRPr lang="en-US" altLang="ko-KR" dirty="0"/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203.241.246.114:3030/client_DB_c_cr.html</a:t>
            </a:r>
            <a:endParaRPr lang="ko-KR" altLang="en-US" dirty="0"/>
          </a:p>
        </p:txBody>
      </p:sp>
      <p:pic>
        <p:nvPicPr>
          <p:cNvPr id="1028" name="Picture 4" descr="ë§ì°ì¤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69515">
            <a:off x="7563556" y="4452363"/>
            <a:ext cx="459528" cy="45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6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286763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E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6149" y="1358935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향후 계획</a:t>
            </a:r>
            <a:endParaRPr lang="en-US" altLang="ko-KR" b="1" dirty="0">
              <a:solidFill>
                <a:srgbClr val="0D0D0D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19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286763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E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77995" y="1749222"/>
            <a:ext cx="8480564" cy="542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hlinkClick r:id="rId2"/>
              </a:rPr>
              <a:t>github.com/</a:t>
            </a:r>
            <a:r>
              <a:rPr lang="en-US" altLang="ko-KR" sz="1900" dirty="0" err="1">
                <a:solidFill>
                  <a:schemeClr val="tx1"/>
                </a:solidFill>
                <a:hlinkClick r:id="rId2"/>
              </a:rPr>
              <a:t>swarthyPig</a:t>
            </a:r>
            <a:r>
              <a:rPr lang="en-US" altLang="ko-KR" sz="1900" dirty="0">
                <a:solidFill>
                  <a:schemeClr val="tx1"/>
                </a:solidFill>
                <a:hlinkClick r:id="rId2"/>
              </a:rPr>
              <a:t>/Raspberry-Pi_DHT22_Weather_Station_with_AI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149" y="1358935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 smtClean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GitHub</a:t>
            </a:r>
            <a:r>
              <a:rPr lang="en-US" altLang="ko-KR" b="1" dirty="0" smtClean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ko-KR" altLang="en-US" b="1" dirty="0" smtClean="0">
                <a:solidFill>
                  <a:srgbClr val="0D0D0D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오픈소스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12" y="2292077"/>
            <a:ext cx="7889930" cy="4438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28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0200"/>
            <a:ext cx="12192000" cy="3987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287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432737" y="1760197"/>
            <a:ext cx="3326523" cy="3326523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64580" y="2890242"/>
            <a:ext cx="27542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Q &amp; A</a:t>
            </a:r>
            <a:endParaRPr lang="ko-KR" altLang="en-US" sz="6600" dirty="0">
              <a:solidFill>
                <a:schemeClr val="bg1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18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8281"/>
            <a:ext cx="12192000" cy="73262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-468281"/>
            <a:ext cx="12192000" cy="7326281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55" y="1407442"/>
            <a:ext cx="3858888" cy="398195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32737" y="1760197"/>
            <a:ext cx="3326523" cy="3326523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4627" y="2965102"/>
            <a:ext cx="35506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THANK YOU</a:t>
            </a: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IoT</a:t>
            </a:r>
            <a:r>
              <a:rPr lang="en-US" altLang="ko-KR" sz="16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-AI weather </a:t>
            </a:r>
            <a:r>
              <a:rPr lang="en-US" altLang="ko-KR" sz="1600" dirty="0" smtClean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station)</a:t>
            </a:r>
            <a:endParaRPr lang="ko-KR" altLang="en-US" sz="1600" dirty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06125" y="3859039"/>
            <a:ext cx="407658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포트 </a:t>
            </a:r>
            <a:r>
              <a:rPr lang="ko-KR" altLang="en-US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포워딩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이란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?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000755" y="1911025"/>
            <a:ext cx="8190490" cy="4296375"/>
            <a:chOff x="990600" y="1992012"/>
            <a:chExt cx="8190490" cy="429637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62"/>
            <a:stretch/>
          </p:blipFill>
          <p:spPr>
            <a:xfrm>
              <a:off x="990600" y="1992012"/>
              <a:ext cx="8190490" cy="429637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194919" y="3818467"/>
              <a:ext cx="175748" cy="169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94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pp.py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00" y="2986938"/>
            <a:ext cx="4985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Python flask </a:t>
            </a:r>
            <a:r>
              <a:rPr lang="ko-KR" altLang="en-US" dirty="0" smtClean="0"/>
              <a:t>사용 동적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제작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GPIO</a:t>
            </a:r>
            <a:r>
              <a:rPr lang="ko-KR" altLang="en-US" dirty="0" smtClean="0"/>
              <a:t>핀 제어를 위해 </a:t>
            </a:r>
            <a:r>
              <a:rPr lang="en-US" altLang="ko-KR" dirty="0" smtClean="0"/>
              <a:t>#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pigpiod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활성화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GPIO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받아 </a:t>
            </a:r>
            <a:r>
              <a:rPr lang="en-US" altLang="ko-KR" dirty="0" smtClean="0"/>
              <a:t>DHT22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GPIO BCM 22</a:t>
            </a:r>
            <a:r>
              <a:rPr lang="ko-KR" altLang="en-US" dirty="0" smtClean="0"/>
              <a:t>번 핀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생성된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초마다 </a:t>
            </a:r>
            <a:r>
              <a:rPr lang="en-US" altLang="ko-KR" dirty="0" smtClean="0"/>
              <a:t>refresh.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57" y="1831087"/>
            <a:ext cx="3776476" cy="48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94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pp.py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5" y="2188906"/>
            <a:ext cx="5878035" cy="3587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28624" y="3756702"/>
            <a:ext cx="498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(‘/’)</a:t>
            </a:r>
            <a:r>
              <a:rPr lang="ko-KR" altLang="en-US" dirty="0" smtClean="0"/>
              <a:t>로 들어가면 페이지를 볼 수 있고 </a:t>
            </a:r>
            <a:r>
              <a:rPr lang="en-US" altLang="ko-KR" dirty="0" smtClean="0"/>
              <a:t>port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5000</a:t>
            </a:r>
            <a:r>
              <a:rPr lang="ko-KR" altLang="en-US" dirty="0" smtClean="0"/>
              <a:t>번으로 </a:t>
            </a:r>
            <a:r>
              <a:rPr lang="en-US" altLang="ko-KR" dirty="0" smtClean="0"/>
              <a:t>running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289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88920" y="49815"/>
            <a:ext cx="130599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FF00"/>
                </a:solidFill>
              </a:rPr>
              <a:t>CONTENTS C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611" y="1336005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app.py(</a:t>
            </a:r>
            <a:r>
              <a:rPr lang="ko-KR" altLang="en-US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실행결과</a:t>
            </a:r>
            <a:r>
              <a:rPr lang="en-US" altLang="ko-KR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5217" y="1348401"/>
            <a:ext cx="45719" cy="306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7" y="2548836"/>
            <a:ext cx="5607204" cy="2955149"/>
          </a:xfrm>
          <a:prstGeom prst="rect">
            <a:avLst/>
          </a:prstGeom>
          <a:ln>
            <a:solidFill>
              <a:srgbClr val="0D0D0D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96" y="2548837"/>
            <a:ext cx="5607205" cy="2955148"/>
          </a:xfrm>
          <a:prstGeom prst="rect">
            <a:avLst/>
          </a:prstGeom>
          <a:ln>
            <a:solidFill>
              <a:srgbClr val="0D0D0D"/>
            </a:solidFill>
          </a:ln>
        </p:spPr>
      </p:pic>
    </p:spTree>
    <p:extLst>
      <p:ext uri="{BB962C8B-B14F-4D97-AF65-F5344CB8AC3E}">
        <p14:creationId xmlns:p14="http://schemas.microsoft.com/office/powerpoint/2010/main" val="191252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Words>1163</Words>
  <Application>Microsoft Office PowerPoint</Application>
  <PresentationFormat>Widescreen</PresentationFormat>
  <Paragraphs>368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a아시아헤드3</vt:lpstr>
      <vt:lpstr>a뉴고딕M</vt:lpstr>
      <vt:lpstr>a드림고딕4</vt:lpstr>
      <vt:lpstr>a드림고딕2</vt:lpstr>
      <vt:lpstr>맑은 고딕</vt:lpstr>
      <vt:lpstr>Arial</vt:lpstr>
      <vt:lpstr>야놀자 야체 B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정 영관</cp:lastModifiedBy>
  <cp:revision>184</cp:revision>
  <dcterms:created xsi:type="dcterms:W3CDTF">2018-11-14T11:57:32Z</dcterms:created>
  <dcterms:modified xsi:type="dcterms:W3CDTF">2019-05-24T18:02:03Z</dcterms:modified>
  <cp:contentStatus/>
</cp:coreProperties>
</file>